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 Thin"/>
      <p:regular r:id="rId33"/>
      <p:bold r:id="rId34"/>
      <p:italic r:id="rId35"/>
      <p:boldItalic r:id="rId36"/>
    </p:embeddedFont>
    <p:embeddedFont>
      <p:font typeface="Roboto Black"/>
      <p:bold r:id="rId37"/>
      <p:boldItalic r:id="rId38"/>
    </p:embeddedFont>
    <p:embeddedFont>
      <p:font typeface="Roboto Medium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Robot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E2E34B-2470-4D87-9627-5A42E6343083}">
  <a:tblStyle styleId="{E4E2E34B-2470-4D87-9627-5A42E63430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.fntdata"/><Relationship Id="rId42" Type="http://schemas.openxmlformats.org/officeDocument/2006/relationships/font" Target="fonts/RobotoMedium-boldItalic.fntdata"/><Relationship Id="rId41" Type="http://schemas.openxmlformats.org/officeDocument/2006/relationships/font" Target="fonts/RobotoMedium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Thin-regular.fntdata"/><Relationship Id="rId32" Type="http://schemas.openxmlformats.org/officeDocument/2006/relationships/slide" Target="slides/slide26.xml"/><Relationship Id="rId35" Type="http://schemas.openxmlformats.org/officeDocument/2006/relationships/font" Target="fonts/RobotoThin-italic.fntdata"/><Relationship Id="rId34" Type="http://schemas.openxmlformats.org/officeDocument/2006/relationships/font" Target="fonts/RobotoThin-bold.fntdata"/><Relationship Id="rId37" Type="http://schemas.openxmlformats.org/officeDocument/2006/relationships/font" Target="fonts/RobotoBlack-bold.fntdata"/><Relationship Id="rId36" Type="http://schemas.openxmlformats.org/officeDocument/2006/relationships/font" Target="fonts/RobotoThin-boldItalic.fntdata"/><Relationship Id="rId39" Type="http://schemas.openxmlformats.org/officeDocument/2006/relationships/font" Target="fonts/RobotoMedium-regular.fntdata"/><Relationship Id="rId38" Type="http://schemas.openxmlformats.org/officeDocument/2006/relationships/font" Target="fonts/RobotoBlack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Roboto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7af7d3c3b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7af7d3c3b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7af7d3c3b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7af7d3c3b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d9117a682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d9117a682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7af7d3c3b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7af7d3c3b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Relationship Id="rId4" Type="http://schemas.openxmlformats.org/officeDocument/2006/relationships/image" Target="../media/image5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5" Type="http://schemas.openxmlformats.org/officeDocument/2006/relationships/image" Target="../media/image4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39.png"/><Relationship Id="rId4" Type="http://schemas.openxmlformats.org/officeDocument/2006/relationships/image" Target="../media/image47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Relationship Id="rId6" Type="http://schemas.openxmlformats.org/officeDocument/2006/relationships/image" Target="../media/image73.png"/><Relationship Id="rId7" Type="http://schemas.openxmlformats.org/officeDocument/2006/relationships/image" Target="../media/image6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67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71.png"/><Relationship Id="rId7" Type="http://schemas.openxmlformats.org/officeDocument/2006/relationships/image" Target="../media/image5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68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5" Type="http://schemas.openxmlformats.org/officeDocument/2006/relationships/image" Target="../media/image58.png"/><Relationship Id="rId6" Type="http://schemas.openxmlformats.org/officeDocument/2006/relationships/image" Target="../media/image76.png"/><Relationship Id="rId7" Type="http://schemas.openxmlformats.org/officeDocument/2006/relationships/image" Target="../media/image65.png"/><Relationship Id="rId8" Type="http://schemas.openxmlformats.org/officeDocument/2006/relationships/image" Target="../media/image6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4.png"/><Relationship Id="rId6" Type="http://schemas.openxmlformats.org/officeDocument/2006/relationships/image" Target="../media/image84.png"/><Relationship Id="rId7" Type="http://schemas.openxmlformats.org/officeDocument/2006/relationships/image" Target="../media/image75.png"/><Relationship Id="rId8" Type="http://schemas.openxmlformats.org/officeDocument/2006/relationships/image" Target="../media/image8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87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77.png"/><Relationship Id="rId4" Type="http://schemas.openxmlformats.org/officeDocument/2006/relationships/image" Target="../media/image82.png"/><Relationship Id="rId9" Type="http://schemas.openxmlformats.org/officeDocument/2006/relationships/image" Target="../media/image88.png"/><Relationship Id="rId5" Type="http://schemas.openxmlformats.org/officeDocument/2006/relationships/image" Target="../media/image85.png"/><Relationship Id="rId6" Type="http://schemas.openxmlformats.org/officeDocument/2006/relationships/image" Target="../media/image90.png"/><Relationship Id="rId7" Type="http://schemas.openxmlformats.org/officeDocument/2006/relationships/image" Target="../media/image92.png"/><Relationship Id="rId8" Type="http://schemas.openxmlformats.org/officeDocument/2006/relationships/image" Target="../media/image9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95.png"/><Relationship Id="rId4" Type="http://schemas.openxmlformats.org/officeDocument/2006/relationships/image" Target="../media/image91.png"/><Relationship Id="rId9" Type="http://schemas.openxmlformats.org/officeDocument/2006/relationships/image" Target="../media/image94.png"/><Relationship Id="rId5" Type="http://schemas.openxmlformats.org/officeDocument/2006/relationships/image" Target="../media/image97.png"/><Relationship Id="rId6" Type="http://schemas.openxmlformats.org/officeDocument/2006/relationships/image" Target="../media/image89.png"/><Relationship Id="rId7" Type="http://schemas.openxmlformats.org/officeDocument/2006/relationships/image" Target="../media/image93.png"/><Relationship Id="rId8" Type="http://schemas.openxmlformats.org/officeDocument/2006/relationships/image" Target="../media/image9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Relationship Id="rId3" Type="http://schemas.openxmlformats.org/officeDocument/2006/relationships/image" Target="../media/image10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Relationship Id="rId3" Type="http://schemas.openxmlformats.org/officeDocument/2006/relationships/image" Target="../media/image10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b="1"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Unauthorized File Upload privilege.</a:t>
            </a: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/>
          </a:p>
        </p:txBody>
      </p:sp>
      <p:sp>
        <p:nvSpPr>
          <p:cNvPr id="1117" name="Google Shape;1117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Now equipped with Ryan’s credentials, I was able to access the webdav folder and upload the payload file using msfvenom.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0" name="Google Shape;1120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21" name="Google Shape;112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2" name="Google Shape;112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3" name="Google Shape;1123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4" name="Google Shape;112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5" name="Google Shape;112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6" name="Google Shape;1126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By uploading this payload file, it allowed for a netcat listener to be established which in turn allows for me [the attacker] to execute commands on the target machine.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8" name="Google Shape;1128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9" name="Google Shape;112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0" name="Google Shape;113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1" name="Google Shape;1131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See next slide: Screenshot provided.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8" name="Google Shape;113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8903525" cy="387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9" name="Google Shape;1139;p64"/>
          <p:cNvGrpSpPr/>
          <p:nvPr/>
        </p:nvGrpSpPr>
        <p:grpSpPr>
          <a:xfrm>
            <a:off x="114281" y="50453"/>
            <a:ext cx="533372" cy="533480"/>
            <a:chOff x="457200" y="1378813"/>
            <a:chExt cx="695400" cy="695450"/>
          </a:xfrm>
        </p:grpSpPr>
        <p:sp>
          <p:nvSpPr>
            <p:cNvPr id="1140" name="Google Shape;1140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1" name="Google Shape;1141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Reverse shell access</a:t>
            </a:r>
            <a:endParaRPr b="1" sz="3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Google Shape;1147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5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5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meterpreter to explore and compromise the entire system.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0" name="Google Shape;1150;p65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51" name="Google Shape;1151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2" name="Google Shape;1152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3" name="Google Shape;1153;p65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4" name="Google Shape;1154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5" name="Google Shape;1155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6" name="Google Shape;1156;p65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65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Was able to compromise the system using arbitrary commands to gain possession of sensitive data, in this case--a flag.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8" name="Google Shape;1158;p65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9" name="Google Shape;1159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0" name="Google Shape;1160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1" name="Google Shape;1161;p65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5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See next slide. Screenshot provided.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50" y="0"/>
            <a:ext cx="570237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8" name="Google Shape;1168;p66"/>
          <p:cNvGrpSpPr/>
          <p:nvPr/>
        </p:nvGrpSpPr>
        <p:grpSpPr>
          <a:xfrm>
            <a:off x="723881" y="50453"/>
            <a:ext cx="533372" cy="533480"/>
            <a:chOff x="457200" y="1378813"/>
            <a:chExt cx="695400" cy="695450"/>
          </a:xfrm>
        </p:grpSpPr>
        <p:sp>
          <p:nvSpPr>
            <p:cNvPr id="1169" name="Google Shape;1169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0" name="Google Shape;1170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67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7" name="Google Shape;1177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83" name="Google Shape;1183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4" name="Google Shape;118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50" y="869276"/>
            <a:ext cx="4382950" cy="26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750" y="934375"/>
            <a:ext cx="4151450" cy="26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68"/>
          <p:cNvSpPr txBox="1"/>
          <p:nvPr/>
        </p:nvSpPr>
        <p:spPr>
          <a:xfrm>
            <a:off x="405125" y="3732825"/>
            <a:ext cx="797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the 1:05 mark we can observe spikes in activity and how  it directly </a:t>
            </a:r>
            <a:r>
              <a:rPr lang="en"/>
              <a:t>correlates</a:t>
            </a:r>
            <a:r>
              <a:rPr lang="en"/>
              <a:t> to the IP Address: </a:t>
            </a:r>
            <a:r>
              <a:rPr b="1" lang="en"/>
              <a:t>192.168.1.8</a:t>
            </a:r>
            <a:r>
              <a:rPr lang="en"/>
              <a:t> (Attacker Machine).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92" name="Google Shape;119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6280"/>
            <a:ext cx="8839197" cy="2167029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69"/>
          <p:cNvSpPr txBox="1"/>
          <p:nvPr/>
        </p:nvSpPr>
        <p:spPr>
          <a:xfrm>
            <a:off x="6308200" y="4441775"/>
            <a:ext cx="23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additional slide next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99" name="Google Shape;119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1075"/>
            <a:ext cx="8919248" cy="442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5" name="Google Shape;1205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6" name="Google Shape;120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88" y="1554200"/>
            <a:ext cx="8898625" cy="16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2" name="Google Shape;1212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3" name="Google Shape;121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75" y="1085125"/>
            <a:ext cx="8792175" cy="34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Google Shape;121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73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0" name="Google Shape;1220;p7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26" name="Google Shape;1226;p74"/>
          <p:cNvSpPr txBox="1"/>
          <p:nvPr>
            <p:ph idx="2" type="subTitle"/>
          </p:nvPr>
        </p:nvSpPr>
        <p:spPr>
          <a:xfrm>
            <a:off x="1401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alarm for when a single IP is sending an (x)amount of packets/per 1 minute intervals..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  </a:t>
            </a:r>
            <a:r>
              <a:rPr b="1" lang="en" sz="1400"/>
              <a:t>1000 packets per 1 minute interval.</a:t>
            </a:r>
            <a:endParaRPr b="1" sz="1400"/>
          </a:p>
        </p:txBody>
      </p:sp>
      <p:sp>
        <p:nvSpPr>
          <p:cNvPr id="1227" name="Google Shape;1227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Implement a IPS/IDS tool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Firewall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33" name="Google Shape;1233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75"/>
          <p:cNvSpPr txBox="1"/>
          <p:nvPr>
            <p:ph idx="2" type="subTitle"/>
          </p:nvPr>
        </p:nvSpPr>
        <p:spPr>
          <a:xfrm>
            <a:off x="-12300" y="1602450"/>
            <a:ext cx="45843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I would set 2 separate alerts. The first would be at a Low-Normal priority for whenever someone accesses the company_folders directory.  Then I would set a secondary alert with a priority of High for whenever someone attempts to interact or access the secret_folder directory.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What threshold would you set to activate this alarm?</a:t>
            </a:r>
            <a:r>
              <a:rPr b="1" lang="en" sz="1400">
                <a:solidFill>
                  <a:schemeClr val="dk1"/>
                </a:solidFill>
              </a:rPr>
              <a:t> I would set a limit (threshold)  triggered after 3 events.</a:t>
            </a:r>
            <a:r>
              <a:rPr lang="en" sz="1400">
                <a:solidFill>
                  <a:schemeClr val="dk1"/>
                </a:solidFill>
              </a:rPr>
              <a:t>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5" name="Google Shape;1235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Reconfigure to  store the </a:t>
            </a:r>
            <a:r>
              <a:rPr b="1" lang="en" sz="1400"/>
              <a:t>secret</a:t>
            </a:r>
            <a:r>
              <a:rPr b="1" lang="en" sz="1400"/>
              <a:t> folder on a private facing network.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Add file folder encryption or encrypt the data within the folder.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41" name="Google Shape;1241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an alarm for a designated number of unsuccessful attempts reached.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threshold could be set at 3 attempts per second.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43" name="Google Shape;1243;p7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 the number of user  attempts.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49" name="Google Shape;1249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77"/>
          <p:cNvSpPr txBox="1"/>
          <p:nvPr>
            <p:ph idx="2" type="subTitle"/>
          </p:nvPr>
        </p:nvSpPr>
        <p:spPr>
          <a:xfrm>
            <a:off x="-12300" y="1403425"/>
            <a:ext cx="4298400" cy="35007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an alarm for any unauthorized wireless access to the webdav; set an alarm for unauthorized access attempts occurring outside of the organization.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 would set a threshold of 3 attempts per alarm per the above alarm designations.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1" name="Google Shape;1251;p7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Putting into place a firewall if it does not exist or if it is currently in place, evaluate the current configurations and reconfigure to provide stronger protection.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57" name="Google Shape;1257;p7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an alarm for any traffic going out of the target machine on port 4444.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For this particular alarm, I would implement what I would call a “zero-tolerance” alarm in the the interim, evaluate and reconfigure at post evaluation.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8" name="Google Shape;1258;p7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 traffic inbound and outbound on port 4444 with the use of a firewall.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192.168.1.0 - 192.168.1.255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 VM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 VM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OS:Kali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 VM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1059" name="Google Shape;10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125" y="650375"/>
            <a:ext cx="4698969" cy="430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6" name="Google Shape;1066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7" name="Google Shape;1067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3" name="Google Shape;1073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4" name="Google Shape;1074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{E4E2E34B-2470-4D87-9627-5A42E6343083}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VM (server1)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Hosts all Kibana data.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Azure (LocalVM)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Hosts the Red v Blue VM.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0" name="Google Shape;1080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81" name="Google Shape;1081;p60"/>
          <p:cNvGraphicFramePr/>
          <p:nvPr/>
        </p:nvGraphicFramePr>
        <p:xfrm>
          <a:off x="467150" y="112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{E4E2E34B-2470-4D87-9627-5A42E6343083}</a:tableStyleId>
              </a:tblPr>
              <a:tblGrid>
                <a:gridCol w="2787500"/>
                <a:gridCol w="2787500"/>
                <a:gridCol w="2787500"/>
              </a:tblGrid>
              <a:tr h="38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118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Unprotected sensitive data.</a:t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Finding a “secret” folder containing sensitive information while being located on a public facing server.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Finding this directory allows the attacker to discover enough information that will lead to find user credentials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Unauthorized file upload privilege. </a:t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Uploaded a file.</a:t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Allowed us to remote access via the reverse shell connection..</a:t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access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to execute a command on the target machine.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is able to extract sensitive data; compromise the machine; act as the authorized user.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</a:t>
            </a: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Unprotected Sensitive Data</a:t>
            </a:r>
            <a:endParaRPr/>
          </a:p>
        </p:txBody>
      </p:sp>
      <p:sp>
        <p:nvSpPr>
          <p:cNvPr id="1087" name="Google Shape;1087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First, I  ran an Nmap scan against the network (CIDR Notation- </a:t>
            </a:r>
            <a:r>
              <a:rPr b="1"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192.168.1.0/24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Secondly, entered the IP address of the target machine (</a:t>
            </a:r>
            <a:r>
              <a:rPr b="1"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192.168.1.105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From here, I discovered a list of directories. Next, I opened each directory to reveal the contents until I arrived at an area that should otherwise be protected from public access.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0" name="Google Shape;1090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1" name="Google Shape;109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3" name="Google Shape;1093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6" name="Google Shape;1096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61"/>
          <p:cNvSpPr txBox="1"/>
          <p:nvPr/>
        </p:nvSpPr>
        <p:spPr>
          <a:xfrm>
            <a:off x="3496050" y="1480625"/>
            <a:ext cx="26379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Discovered a “secret” folder” which required credentials.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Subjected this directory to a brute force attempt and successfully located the password tied to the user so that further access could be granted.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Discovered a second set of user credentials which allowed for the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8" name="Google Shape;1098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099" name="Google Shape;1099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0" name="Google Shape;1100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1" name="Google Shape;1101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See next slide: Screenshot provided.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8" name="Google Shape;11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75" y="1213275"/>
            <a:ext cx="8966450" cy="287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9" name="Google Shape;1109;p62"/>
          <p:cNvGrpSpPr/>
          <p:nvPr/>
        </p:nvGrpSpPr>
        <p:grpSpPr>
          <a:xfrm>
            <a:off x="148581" y="98265"/>
            <a:ext cx="533372" cy="533480"/>
            <a:chOff x="457200" y="1378813"/>
            <a:chExt cx="695400" cy="695450"/>
          </a:xfrm>
        </p:grpSpPr>
        <p:sp>
          <p:nvSpPr>
            <p:cNvPr id="1110" name="Google Shape;111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1" name="Google Shape;1111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